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1.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4" name="Shape 9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9" name="Shape 9"/>
          <p:cNvGrpSpPr/>
          <p:nvPr/>
        </p:nvGrpSpPr>
        <p:grpSpPr>
          <a:xfrm>
            <a:off y="-1078" x="0"/>
            <a:ext cy="5144627" cx="1827407"/>
            <a:chOff y="-1438" x="0"/>
            <a:chExt cy="6859503" cx="798029"/>
          </a:xfrm>
        </p:grpSpPr>
        <p:sp>
          <p:nvSpPr>
            <p:cNvPr id="10" name="Shape 10"/>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12" name="Shape 12"/>
          <p:cNvGrpSpPr/>
          <p:nvPr/>
        </p:nvGrpSpPr>
        <p:grpSpPr>
          <a:xfrm flipH="1">
            <a:off y="0" x="7316591"/>
            <a:ext cy="5144627" cx="1827407"/>
            <a:chOff y="-1438" x="0"/>
            <a:chExt cy="6859503" cx="798029"/>
          </a:xfrm>
        </p:grpSpPr>
        <p:sp>
          <p:nvSpPr>
            <p:cNvPr id="13" name="Shape 13"/>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4" name="Shape 14"/>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15" name="Shape 15"/>
          <p:cNvSpPr txBox="1"/>
          <p:nvPr>
            <p:ph type="ctrTitle"/>
          </p:nvPr>
        </p:nvSpPr>
        <p:spPr>
          <a:xfrm>
            <a:off y="1568184" x="685800"/>
            <a:ext cy="12380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6" name="Shape 16"/>
          <p:cNvSpPr txBox="1"/>
          <p:nvPr>
            <p:ph idx="1" type="subTitle"/>
          </p:nvPr>
        </p:nvSpPr>
        <p:spPr>
          <a:xfrm>
            <a:off y="2914650" x="685800"/>
            <a:ext cy="658500" cx="7772400"/>
          </a:xfrm>
          <a:prstGeom prst="rect">
            <a:avLst/>
          </a:prstGeom>
        </p:spPr>
        <p:txBody>
          <a:bodyPr bIns="91425" rIns="91425" lIns="91425" tIns="91425" anchor="t" anchorCtr="0"/>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19" name="Shape 19"/>
          <p:cNvGrpSpPr/>
          <p:nvPr/>
        </p:nvGrpSpPr>
        <p:grpSpPr>
          <a:xfrm>
            <a:off y="-1078" x="0"/>
            <a:ext cy="5144627" cx="649180"/>
            <a:chOff y="-1438" x="0"/>
            <a:chExt cy="6859503" cx="649180"/>
          </a:xfrm>
        </p:grpSpPr>
        <p:sp>
          <p:nvSpPr>
            <p:cNvPr id="20" name="Shape 2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22" name="Shape 22"/>
          <p:cNvGrpSpPr/>
          <p:nvPr/>
        </p:nvGrpSpPr>
        <p:grpSpPr>
          <a:xfrm flipH="1">
            <a:off y="0" x="8494493"/>
            <a:ext cy="5144627" cx="649180"/>
            <a:chOff y="-1438" x="0"/>
            <a:chExt cy="6859503" cx="649180"/>
          </a:xfrm>
        </p:grpSpPr>
        <p:sp>
          <p:nvSpPr>
            <p:cNvPr id="23" name="Shape 2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4" name="Shape 2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25" name="Shape 25"/>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y="0" x="0"/>
          <a:ext cy="0" cx="0"/>
          <a:chOff y="0" x="0"/>
          <a:chExt cy="0" cx="0"/>
        </a:xfrm>
      </p:grpSpPr>
      <p:sp>
        <p:nvSpPr>
          <p:cNvPr id="29" name="Shape 29"/>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30" name="Shape 30"/>
          <p:cNvGrpSpPr/>
          <p:nvPr/>
        </p:nvGrpSpPr>
        <p:grpSpPr>
          <a:xfrm>
            <a:off y="-1078" x="0"/>
            <a:ext cy="5144627" cx="649180"/>
            <a:chOff y="-1438" x="0"/>
            <a:chExt cy="6859503" cx="649180"/>
          </a:xfrm>
        </p:grpSpPr>
        <p:sp>
          <p:nvSpPr>
            <p:cNvPr id="31" name="Shape 3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32" name="Shape 3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33" name="Shape 33"/>
          <p:cNvGrpSpPr/>
          <p:nvPr/>
        </p:nvGrpSpPr>
        <p:grpSpPr>
          <a:xfrm flipH="1">
            <a:off y="0" x="8494493"/>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36" name="Shape 36"/>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37" name="Shape 3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8" name="Shape 38"/>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y="0" x="0"/>
          <a:ext cy="0" cx="0"/>
          <a:chOff y="0" x="0"/>
          <a:chExt cy="0" cx="0"/>
        </a:xfrm>
      </p:grpSpPr>
      <p:sp>
        <p:nvSpPr>
          <p:cNvPr id="41" name="Shape 4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42" name="Shape 42"/>
          <p:cNvGrpSpPr/>
          <p:nvPr/>
        </p:nvGrpSpPr>
        <p:grpSpPr>
          <a:xfrm>
            <a:off y="-1078" x="0"/>
            <a:ext cy="5144627" cx="649180"/>
            <a:chOff y="-1438" x="0"/>
            <a:chExt cy="6859503" cx="649180"/>
          </a:xfrm>
        </p:grpSpPr>
        <p:sp>
          <p:nvSpPr>
            <p:cNvPr id="43" name="Shape 4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44" name="Shape 4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45" name="Shape 45"/>
          <p:cNvGrpSpPr/>
          <p:nvPr/>
        </p:nvGrpSpPr>
        <p:grpSpPr>
          <a:xfrm flipH="1">
            <a:off y="0" x="8494493"/>
            <a:ext cy="5144627" cx="649180"/>
            <a:chOff y="-1438" x="0"/>
            <a:chExt cy="6859503" cx="649180"/>
          </a:xfrm>
        </p:grpSpPr>
        <p:sp>
          <p:nvSpPr>
            <p:cNvPr id="46" name="Shape 4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47" name="Shape 4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48" name="Shape 4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49" name="Shape 49"/>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y="0" x="0"/>
          <a:ext cy="0" cx="0"/>
          <a:chOff y="0" x="0"/>
          <a:chExt cy="0" cx="0"/>
        </a:xfrm>
      </p:grpSpPr>
      <p:sp>
        <p:nvSpPr>
          <p:cNvPr id="51" name="Shape 5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52" name="Shape 52"/>
          <p:cNvGrpSpPr/>
          <p:nvPr/>
        </p:nvGrpSpPr>
        <p:grpSpPr>
          <a:xfrm>
            <a:off y="-1078" x="0"/>
            <a:ext cy="5144627" cx="649180"/>
            <a:chOff y="-1438" x="0"/>
            <a:chExt cy="6859503" cx="649180"/>
          </a:xfrm>
        </p:grpSpPr>
        <p:sp>
          <p:nvSpPr>
            <p:cNvPr id="53" name="Shape 5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4" name="Shape 5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55" name="Shape 55"/>
          <p:cNvGrpSpPr/>
          <p:nvPr/>
        </p:nvGrpSpPr>
        <p:grpSpPr>
          <a:xfrm flipH="1">
            <a:off y="0" x="8494493"/>
            <a:ext cy="5144627" cx="649180"/>
            <a:chOff y="-1438" x="0"/>
            <a:chExt cy="6859503" cx="649180"/>
          </a:xfrm>
        </p:grpSpPr>
        <p:sp>
          <p:nvSpPr>
            <p:cNvPr id="56" name="Shape 5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7" name="Shape 5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58" name="Shape 5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59" name="Shape 59"/>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y="0" x="0"/>
          <a:ext cy="0" cx="0"/>
          <a:chOff y="0" x="0"/>
          <a:chExt cy="0" cx="0"/>
        </a:xfrm>
      </p:grpSpPr>
      <p:sp>
        <p:nvSpPr>
          <p:cNvPr id="61" name="Shape 6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62" name="Shape 62"/>
          <p:cNvGrpSpPr/>
          <p:nvPr/>
        </p:nvGrpSpPr>
        <p:grpSpPr>
          <a:xfrm>
            <a:off y="-1078" x="0"/>
            <a:ext cy="5144627" cx="649180"/>
            <a:chOff y="-1438" x="0"/>
            <a:chExt cy="6859503" cx="649180"/>
          </a:xfrm>
        </p:grpSpPr>
        <p:sp>
          <p:nvSpPr>
            <p:cNvPr id="63" name="Shape 6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64" name="Shape 6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65" name="Shape 65"/>
          <p:cNvGrpSpPr/>
          <p:nvPr/>
        </p:nvGrpSpPr>
        <p:grpSpPr>
          <a:xfrm flipH="1">
            <a:off y="0" x="8494493"/>
            <a:ext cy="5144627" cx="649180"/>
            <a:chOff y="-1438" x="0"/>
            <a:chExt cy="6859503" cx="649180"/>
          </a:xfrm>
        </p:grpSpPr>
        <p:sp>
          <p:nvSpPr>
            <p:cNvPr id="66" name="Shape 6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67" name="Shape 6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68" name="Shape 6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3.png" Type="http://schemas.openxmlformats.org/officeDocument/2006/relationships/image" Id="rId4"/><Relationship Target="../media/image01.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4"/><Relationship Target="../media/image00.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www.dailymail.co.uk/news/article-2749114/Inside-heart-tornado-Driver-captures-terrifying-moment-car-engulfed-freak-weather-Russia.html#v-3774905944001" Type="http://schemas.openxmlformats.org/officeDocument/2006/relationships/hyperlink" TargetMode="External"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video.nationalgeographic.com/video/weather?source=relatedvideo"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ctrTitle"/>
          </p:nvPr>
        </p:nvSpPr>
        <p:spPr>
          <a:xfrm>
            <a:off y="797175" x="589800"/>
            <a:ext cy="1320899" cx="7868400"/>
          </a:xfrm>
          <a:prstGeom prst="rect">
            <a:avLst/>
          </a:prstGeom>
        </p:spPr>
        <p:txBody>
          <a:bodyPr bIns="91425" rIns="91425" lIns="91425" tIns="91425" anchor="b" anchorCtr="0">
            <a:noAutofit/>
          </a:bodyPr>
          <a:lstStyle/>
          <a:p>
            <a:pPr rtl="0">
              <a:spcBef>
                <a:spcPts val="0"/>
              </a:spcBef>
              <a:buNone/>
            </a:pPr>
            <a:r>
              <a:rPr lang="en"/>
              <a:t>Natural Disasters</a:t>
            </a:r>
          </a:p>
          <a:p>
            <a:pPr>
              <a:spcBef>
                <a:spcPts val="0"/>
              </a:spcBef>
              <a:buNone/>
            </a:pPr>
            <a:r>
              <a:rPr lang="en"/>
              <a:t>Earthquakes and Tornados</a:t>
            </a:r>
          </a:p>
        </p:txBody>
      </p:sp>
      <p:sp>
        <p:nvSpPr>
          <p:cNvPr id="71" name="Shape 71"/>
          <p:cNvSpPr txBox="1"/>
          <p:nvPr>
            <p:ph idx="1" type="subTitle"/>
          </p:nvPr>
        </p:nvSpPr>
        <p:spPr>
          <a:xfrm>
            <a:off y="2914650" x="685800"/>
            <a:ext cy="658500" cx="7772400"/>
          </a:xfrm>
          <a:prstGeom prst="rect">
            <a:avLst/>
          </a:prstGeom>
        </p:spPr>
        <p:txBody>
          <a:bodyPr bIns="91425" rIns="91425" lIns="91425" tIns="91425" anchor="t" anchorCtr="0">
            <a:noAutofit/>
          </a:bodyPr>
          <a:lstStyle/>
          <a:p>
            <a:pPr rtl="0">
              <a:spcBef>
                <a:spcPts val="0"/>
              </a:spcBef>
              <a:buNone/>
            </a:pPr>
            <a:r>
              <a:rPr lang="en"/>
              <a:t>Morgan Spillman</a:t>
            </a:r>
          </a:p>
          <a:p>
            <a:pPr rtl="0">
              <a:spcBef>
                <a:spcPts val="0"/>
              </a:spcBef>
              <a:buNone/>
            </a:pPr>
            <a:r>
              <a:rPr lang="en"/>
              <a:t>Vanessa Sanders</a:t>
            </a:r>
          </a:p>
          <a:p>
            <a:pPr rtl="0">
              <a:spcBef>
                <a:spcPts val="0"/>
              </a:spcBef>
              <a:buNone/>
            </a:pPr>
            <a:r>
              <a:rPr lang="en"/>
              <a:t> Period 9                             </a:t>
            </a:r>
          </a:p>
        </p:txBody>
      </p:sp>
      <p:pic>
        <p:nvPicPr>
          <p:cNvPr id="72" name="Shape 72"/>
          <p:cNvPicPr preferRelativeResize="0"/>
          <p:nvPr/>
        </p:nvPicPr>
        <p:blipFill>
          <a:blip r:embed="rId3">
            <a:alphaModFix/>
          </a:blip>
          <a:stretch>
            <a:fillRect/>
          </a:stretch>
        </p:blipFill>
        <p:spPr>
          <a:xfrm>
            <a:off y="2380625" x="174250"/>
            <a:ext cy="2120099" cx="3180149"/>
          </a:xfrm>
          <a:prstGeom prst="rect">
            <a:avLst/>
          </a:prstGeom>
          <a:noFill/>
          <a:ln>
            <a:noFill/>
          </a:ln>
        </p:spPr>
      </p:pic>
      <p:pic>
        <p:nvPicPr>
          <p:cNvPr id="73" name="Shape 73"/>
          <p:cNvPicPr preferRelativeResize="0"/>
          <p:nvPr/>
        </p:nvPicPr>
        <p:blipFill>
          <a:blip r:embed="rId4">
            <a:alphaModFix/>
          </a:blip>
          <a:stretch>
            <a:fillRect/>
          </a:stretch>
        </p:blipFill>
        <p:spPr>
          <a:xfrm>
            <a:off y="2380625" x="5831725"/>
            <a:ext cy="2227775" cx="31230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Dangers of an Earthquake</a:t>
            </a:r>
          </a:p>
        </p:txBody>
      </p:sp>
      <p:sp>
        <p:nvSpPr>
          <p:cNvPr id="79" name="Shape 79"/>
          <p:cNvSpPr txBox="1"/>
          <p:nvPr>
            <p:ph idx="1" type="body"/>
          </p:nvPr>
        </p:nvSpPr>
        <p:spPr>
          <a:xfrm>
            <a:off y="1063375" x="457200"/>
            <a:ext cy="3725699" cx="8229600"/>
          </a:xfrm>
          <a:prstGeom prst="rect">
            <a:avLst/>
          </a:prstGeom>
        </p:spPr>
        <p:txBody>
          <a:bodyPr bIns="91425" rIns="91425" lIns="91425" tIns="91425" anchor="t" anchorCtr="0">
            <a:noAutofit/>
          </a:bodyPr>
          <a:lstStyle/>
          <a:p>
            <a:pPr>
              <a:spcBef>
                <a:spcPts val="0"/>
              </a:spcBef>
              <a:buNone/>
            </a:pPr>
            <a:r>
              <a:rPr lang="en"/>
              <a:t>When an earthquake occurs it shakes the ground violently. Buildings, bridges and other large structures can collapse. Floods can occur from the walls of dams breaking. Rock slides/Landslides are another thing that would happen. Tsunamis can occur and destroy houses and towns. All of these things can hurt many people when an earthquake occurs.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Preparation for an earthquake</a:t>
            </a:r>
          </a:p>
        </p:txBody>
      </p:sp>
      <p:sp>
        <p:nvSpPr>
          <p:cNvPr id="85" name="Shape 8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b="1" sz="2400" lang="en"/>
              <a:t>If you evacuate during an earthquake you may need:</a:t>
            </a:r>
          </a:p>
          <a:p>
            <a:pPr rtl="0">
              <a:spcBef>
                <a:spcPts val="0"/>
              </a:spcBef>
              <a:buNone/>
            </a:pPr>
            <a:r>
              <a:rPr sz="2400" lang="en"/>
              <a:t>Food and water                            </a:t>
            </a:r>
          </a:p>
          <a:p>
            <a:pPr rtl="0">
              <a:spcBef>
                <a:spcPts val="0"/>
              </a:spcBef>
              <a:buNone/>
            </a:pPr>
            <a:r>
              <a:rPr sz="2400" lang="en"/>
              <a:t>First Aid Kit </a:t>
            </a:r>
          </a:p>
          <a:p>
            <a:pPr rtl="0">
              <a:spcBef>
                <a:spcPts val="0"/>
              </a:spcBef>
              <a:buNone/>
            </a:pPr>
            <a:r>
              <a:rPr sz="2400" lang="en"/>
              <a:t>Portable Radio </a:t>
            </a:r>
          </a:p>
          <a:p>
            <a:pPr rtl="0">
              <a:spcBef>
                <a:spcPts val="0"/>
              </a:spcBef>
              <a:buNone/>
            </a:pPr>
            <a:r>
              <a:rPr sz="2400" lang="en"/>
              <a:t>Flashlight(extra batteries)</a:t>
            </a:r>
          </a:p>
          <a:p>
            <a:pPr rtl="0">
              <a:spcBef>
                <a:spcPts val="0"/>
              </a:spcBef>
              <a:buNone/>
            </a:pPr>
            <a:r>
              <a:rPr sz="2400" lang="en"/>
              <a:t>Blankets</a:t>
            </a:r>
          </a:p>
          <a:p>
            <a:pPr rtl="0">
              <a:spcBef>
                <a:spcPts val="0"/>
              </a:spcBef>
              <a:buNone/>
            </a:pPr>
            <a:r>
              <a:rPr sz="2400" lang="en"/>
              <a:t>Shoes and Clothes</a:t>
            </a:r>
          </a:p>
          <a:p>
            <a:pPr>
              <a:spcBef>
                <a:spcPts val="0"/>
              </a:spcBef>
              <a:buNone/>
            </a:pPr>
            <a:r>
              <a:rPr sz="2400" lang="en"/>
              <a:t>Money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Protection During an Earthquake</a:t>
            </a:r>
          </a:p>
        </p:txBody>
      </p:sp>
      <p:sp>
        <p:nvSpPr>
          <p:cNvPr id="91" name="Shape 9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DROP down on your hands and knees</a:t>
            </a:r>
          </a:p>
          <a:p>
            <a:pPr rtl="0">
              <a:spcBef>
                <a:spcPts val="0"/>
              </a:spcBef>
              <a:buNone/>
            </a:pPr>
            <a:r>
              <a:rPr lang="en"/>
              <a:t>COVER your head and neck </a:t>
            </a:r>
          </a:p>
          <a:p>
            <a:pPr rtl="0">
              <a:spcBef>
                <a:spcPts val="0"/>
              </a:spcBef>
              <a:buNone/>
            </a:pPr>
            <a:r>
              <a:rPr lang="en"/>
              <a:t>HOLD ON to your shelter</a:t>
            </a:r>
          </a:p>
          <a:p>
            <a:pPr rtl="0">
              <a:spcBef>
                <a:spcPts val="0"/>
              </a:spcBef>
              <a:buNone/>
            </a:pPr>
            <a:r>
              <a:t/>
            </a:r>
            <a:endParaRPr/>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Dangers of Tornados </a:t>
            </a:r>
          </a:p>
        </p:txBody>
      </p:sp>
      <p:sp>
        <p:nvSpPr>
          <p:cNvPr id="97" name="Shape 9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30000"/>
              </a:lnSpc>
              <a:spcBef>
                <a:spcPts val="0"/>
              </a:spcBef>
              <a:spcAft>
                <a:spcPts val="1100"/>
              </a:spcAft>
              <a:buClr>
                <a:schemeClr val="dk1"/>
              </a:buClr>
              <a:buSzPct val="61111"/>
              <a:buFont typeface="Arial"/>
              <a:buNone/>
            </a:pPr>
            <a:r>
              <a:rPr sz="1800" lang="en">
                <a:solidFill>
                  <a:srgbClr val="FFFFFF"/>
                </a:solidFill>
              </a:rPr>
              <a:t>Tornadoes develop from severe thunderstorms. They are usually preceded by very heavy rain and/or large hail. A thunderstorm accompanied by hail indicates that the storm has large amounts of energy and may be severe. In general, the larger the hailstones, the more potential there is for damaging winds and/or tornadoes.The most violent tornadoes are capable of tremendous destruction with wind speeds of 250 mph or more. Damage paths have exceeded the width of one mile and 50 miles long. Tornadoes generally move from southwest to northeast, but have also been recorded traveling in any direction. The forward speed of a tornado varies from 30 mph to 70 mph.</a:t>
            </a:r>
          </a:p>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560403" x="457200"/>
            <a:ext cy="857400" cx="8229600"/>
          </a:xfrm>
          <a:prstGeom prst="rect">
            <a:avLst/>
          </a:prstGeom>
        </p:spPr>
        <p:txBody>
          <a:bodyPr bIns="91425" rIns="91425" lIns="91425" tIns="91425" anchor="b" anchorCtr="0">
            <a:noAutofit/>
          </a:bodyPr>
          <a:lstStyle/>
          <a:p>
            <a:pPr>
              <a:spcBef>
                <a:spcPts val="0"/>
              </a:spcBef>
              <a:buNone/>
            </a:pPr>
            <a:r>
              <a:rPr lang="en"/>
              <a:t>What you should do during a tornado.</a:t>
            </a:r>
          </a:p>
        </p:txBody>
      </p:sp>
      <p:sp>
        <p:nvSpPr>
          <p:cNvPr id="103" name="Shape 103"/>
          <p:cNvSpPr txBox="1"/>
          <p:nvPr>
            <p:ph idx="1" type="body"/>
          </p:nvPr>
        </p:nvSpPr>
        <p:spPr>
          <a:xfrm>
            <a:off y="1417800" x="457200"/>
            <a:ext cy="3725699" cx="8229600"/>
          </a:xfrm>
          <a:prstGeom prst="rect">
            <a:avLst/>
          </a:prstGeom>
        </p:spPr>
        <p:txBody>
          <a:bodyPr bIns="91425" rIns="91425" lIns="91425" tIns="91425" anchor="t" anchorCtr="0">
            <a:noAutofit/>
          </a:bodyPr>
          <a:lstStyle/>
          <a:p>
            <a:pPr rtl="0" lvl="0">
              <a:spcBef>
                <a:spcPts val="0"/>
              </a:spcBef>
              <a:buClr>
                <a:schemeClr val="dk1"/>
              </a:buClr>
              <a:buSzPct val="61111"/>
              <a:buFont typeface="Arial"/>
              <a:buNone/>
            </a:pPr>
            <a:r>
              <a:rPr b="1" sz="1800" lang="en">
                <a:solidFill>
                  <a:srgbClr val="FFFFFF"/>
                </a:solidFill>
              </a:rPr>
              <a:t>D</a:t>
            </a:r>
            <a:r>
              <a:rPr sz="1800" lang="en">
                <a:solidFill>
                  <a:srgbClr val="FFFFFF"/>
                </a:solidFill>
              </a:rPr>
              <a:t> - Go </a:t>
            </a:r>
            <a:r>
              <a:rPr b="1" sz="1800" lang="en">
                <a:solidFill>
                  <a:srgbClr val="FFFFFF"/>
                </a:solidFill>
              </a:rPr>
              <a:t>DOWN</a:t>
            </a:r>
            <a:r>
              <a:rPr sz="1800" lang="en">
                <a:solidFill>
                  <a:srgbClr val="FFFFFF"/>
                </a:solidFill>
              </a:rPr>
              <a:t> to the lowest level</a:t>
            </a:r>
          </a:p>
          <a:p>
            <a:pPr rtl="0" lvl="0">
              <a:spcBef>
                <a:spcPts val="0"/>
              </a:spcBef>
              <a:buClr>
                <a:schemeClr val="dk1"/>
              </a:buClr>
              <a:buSzPct val="61111"/>
              <a:buFont typeface="Arial"/>
              <a:buNone/>
            </a:pPr>
            <a:r>
              <a:rPr b="1" sz="1800" lang="en">
                <a:solidFill>
                  <a:srgbClr val="FFFFFF"/>
                </a:solidFill>
              </a:rPr>
              <a:t>U</a:t>
            </a:r>
            <a:r>
              <a:rPr sz="1800" lang="en">
                <a:solidFill>
                  <a:srgbClr val="FFFFFF"/>
                </a:solidFill>
              </a:rPr>
              <a:t> - Get </a:t>
            </a:r>
            <a:r>
              <a:rPr b="1" sz="1800" lang="en">
                <a:solidFill>
                  <a:srgbClr val="FFFFFF"/>
                </a:solidFill>
              </a:rPr>
              <a:t>UNDER</a:t>
            </a:r>
            <a:r>
              <a:rPr sz="1800" lang="en">
                <a:solidFill>
                  <a:srgbClr val="FFFFFF"/>
                </a:solidFill>
              </a:rPr>
              <a:t> something</a:t>
            </a:r>
          </a:p>
          <a:p>
            <a:pPr rtl="0" lvl="0">
              <a:spcBef>
                <a:spcPts val="0"/>
              </a:spcBef>
              <a:buClr>
                <a:schemeClr val="dk1"/>
              </a:buClr>
              <a:buSzPct val="61111"/>
              <a:buFont typeface="Arial"/>
              <a:buNone/>
            </a:pPr>
            <a:r>
              <a:rPr b="1" sz="1800" lang="en">
                <a:solidFill>
                  <a:srgbClr val="FFFFFF"/>
                </a:solidFill>
              </a:rPr>
              <a:t>C</a:t>
            </a:r>
            <a:r>
              <a:rPr sz="1800" lang="en">
                <a:solidFill>
                  <a:srgbClr val="FFFFFF"/>
                </a:solidFill>
              </a:rPr>
              <a:t> - </a:t>
            </a:r>
            <a:r>
              <a:rPr b="1" sz="1800" lang="en">
                <a:solidFill>
                  <a:srgbClr val="FFFFFF"/>
                </a:solidFill>
              </a:rPr>
              <a:t>COVER</a:t>
            </a:r>
            <a:r>
              <a:rPr sz="1800" lang="en">
                <a:solidFill>
                  <a:srgbClr val="FFFFFF"/>
                </a:solidFill>
              </a:rPr>
              <a:t> your head</a:t>
            </a:r>
          </a:p>
          <a:p>
            <a:pPr rtl="0">
              <a:spcBef>
                <a:spcPts val="0"/>
              </a:spcBef>
              <a:buNone/>
            </a:pPr>
            <a:r>
              <a:rPr b="1" sz="1800" lang="en">
                <a:solidFill>
                  <a:srgbClr val="FFFFFF"/>
                </a:solidFill>
              </a:rPr>
              <a:t>K</a:t>
            </a:r>
            <a:r>
              <a:rPr sz="1800" lang="en">
                <a:solidFill>
                  <a:srgbClr val="FFFFFF"/>
                </a:solidFill>
              </a:rPr>
              <a:t> - </a:t>
            </a:r>
            <a:r>
              <a:rPr b="1" sz="1800" lang="en">
                <a:solidFill>
                  <a:srgbClr val="FFFFFF"/>
                </a:solidFill>
              </a:rPr>
              <a:t>KEEP</a:t>
            </a:r>
            <a:r>
              <a:rPr sz="1800" lang="en">
                <a:solidFill>
                  <a:srgbClr val="FFFFFF"/>
                </a:solidFill>
              </a:rPr>
              <a:t> in shelter until the storm has passed</a:t>
            </a:r>
          </a:p>
          <a:p>
            <a:pPr lvl="0">
              <a:spcBef>
                <a:spcPts val="0"/>
              </a:spcBef>
              <a:buNone/>
            </a:pPr>
            <a:r>
              <a:rPr sz="1800" lang="en">
                <a:solidFill>
                  <a:srgbClr val="FFFFFF"/>
                </a:solidFill>
              </a:rPr>
              <a:t>Take responsibility for your safety and be prepared before a watch or warning is issued. Meet with household members to develop a disaster plan to respond to tornado watches and warnings. Conduct regular tornado drills. When a tornado watch is issued, review your plan – don't wait for the watch to become a warning. Learn how to turn off the water, gas and electricity at the main switches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t/>
            </a:r>
            <a:endParaRPr/>
          </a:p>
        </p:txBody>
      </p:sp>
      <p:sp>
        <p:nvSpPr>
          <p:cNvPr id="109" name="Shape 109"/>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10" name="Shape 110"/>
          <p:cNvPicPr preferRelativeResize="0"/>
          <p:nvPr/>
        </p:nvPicPr>
        <p:blipFill>
          <a:blip r:embed="rId3">
            <a:alphaModFix/>
          </a:blip>
          <a:stretch>
            <a:fillRect/>
          </a:stretch>
        </p:blipFill>
        <p:spPr>
          <a:xfrm>
            <a:off y="-32762" x="0"/>
            <a:ext cy="5209024" cx="4302625"/>
          </a:xfrm>
          <a:prstGeom prst="rect">
            <a:avLst/>
          </a:prstGeom>
          <a:noFill/>
          <a:ln>
            <a:noFill/>
          </a:ln>
        </p:spPr>
      </p:pic>
      <p:pic>
        <p:nvPicPr>
          <p:cNvPr id="111" name="Shape 111"/>
          <p:cNvPicPr preferRelativeResize="0"/>
          <p:nvPr/>
        </p:nvPicPr>
        <p:blipFill>
          <a:blip r:embed="rId4">
            <a:alphaModFix/>
          </a:blip>
          <a:stretch>
            <a:fillRect/>
          </a:stretch>
        </p:blipFill>
        <p:spPr>
          <a:xfrm>
            <a:off y="0" x="4302625"/>
            <a:ext cy="5143499" cx="484137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Tornado video</a:t>
            </a:r>
          </a:p>
        </p:txBody>
      </p:sp>
      <p:sp>
        <p:nvSpPr>
          <p:cNvPr id="117" name="Shape 117"/>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sp>
        <p:nvSpPr>
          <p:cNvPr id="118" name="Shape 118"/>
          <p:cNvSpPr txBox="1"/>
          <p:nvPr/>
        </p:nvSpPr>
        <p:spPr>
          <a:xfrm>
            <a:off y="1649700" x="799375"/>
            <a:ext cy="457200" cx="1371599"/>
          </a:xfrm>
          <a:prstGeom prst="rect">
            <a:avLst/>
          </a:prstGeom>
          <a:noFill/>
          <a:ln>
            <a:noFill/>
          </a:ln>
        </p:spPr>
        <p:txBody>
          <a:bodyPr bIns="91425" rIns="91425" lIns="91425" tIns="91425" anchor="ctr" anchorCtr="0">
            <a:noAutofit/>
          </a:bodyPr>
          <a:lstStyle/>
          <a:p>
            <a:pPr>
              <a:spcBef>
                <a:spcPts val="0"/>
              </a:spcBef>
              <a:buNone/>
            </a:pPr>
            <a:r>
              <a:t/>
            </a:r>
            <a:endParaRPr/>
          </a:p>
        </p:txBody>
      </p:sp>
      <p:sp>
        <p:nvSpPr>
          <p:cNvPr id="119" name="Shape 119"/>
          <p:cNvSpPr txBox="1"/>
          <p:nvPr/>
        </p:nvSpPr>
        <p:spPr>
          <a:xfrm>
            <a:off y="1595125" x="980650"/>
            <a:ext cy="1844699" cx="6707400"/>
          </a:xfrm>
          <a:prstGeom prst="rect">
            <a:avLst/>
          </a:prstGeom>
          <a:noFill/>
          <a:ln>
            <a:noFill/>
          </a:ln>
        </p:spPr>
        <p:txBody>
          <a:bodyPr bIns="91425" rIns="91425" lIns="91425" tIns="91425" anchor="ctr" anchorCtr="0">
            <a:noAutofit/>
          </a:bodyPr>
          <a:lstStyle/>
          <a:p>
            <a:pPr>
              <a:spcBef>
                <a:spcPts val="0"/>
              </a:spcBef>
              <a:buNone/>
            </a:pPr>
            <a:r>
              <a:rPr u="sng" lang="en">
                <a:solidFill>
                  <a:schemeClr val="hlink"/>
                </a:solidFill>
                <a:hlinkClick r:id="rId3"/>
              </a:rPr>
              <a:t>http://www.dailymail.co.uk/news/article-2749114/Inside-heart-tornado-Driver-captures-terrifying-moment-car-engulfed-freak-weather-Russia.html#v-3774905944001</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Earthquake Video</a:t>
            </a:r>
          </a:p>
        </p:txBody>
      </p:sp>
      <p:sp>
        <p:nvSpPr>
          <p:cNvPr id="125" name="Shape 125"/>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u="sng" lang="en">
                <a:solidFill>
                  <a:schemeClr val="hlink"/>
                </a:solidFill>
                <a:hlinkClick r:id="rId3"/>
              </a:rPr>
              <a:t>http://video.nationalgeographic.com/video/weather?source=relatedvideo</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