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5176499" cx="91440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y="12039" x="-3832"/>
            <a:ext cy="5165065" cx="10925833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y="660" x="14659"/>
            <a:ext cy="5165065" cx="10500940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y="-661" x="-846666"/>
            <a:ext cy="5176308" cx="2167466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y="131" x="-524933"/>
            <a:ext cy="5176308" cx="1403434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y="1242060" x="1082040"/>
            <a:ext cy="1102500" cx="70509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2423159" x="1082040"/>
            <a:ext cy="694199" cx="70358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1244242" x="457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y="1244242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34" name="Shape 34"/>
          <p:cNvGrpSpPr/>
          <p:nvPr/>
        </p:nvGrpSpPr>
        <p:grpSpPr>
          <a:xfrm>
            <a:off y="3700039" x="-6264"/>
            <a:ext cy="2325488" cx="9150267"/>
            <a:chOff y="4933386" x="-6264"/>
            <a:chExt cy="3100650" cx="9150267"/>
          </a:xfrm>
        </p:grpSpPr>
        <p:sp>
          <p:nvSpPr>
            <p:cNvPr id="35" name="Shape 35"/>
            <p:cNvSpPr/>
            <p:nvPr/>
          </p:nvSpPr>
          <p:spPr>
            <a:xfrm>
              <a:off y="5537200" x="-7"/>
              <a:ext cy="1574769" cx="9144008"/>
            </a:xfrm>
            <a:custGeom>
              <a:pathLst>
                <a:path w="9144009" extrusionOk="0" h="1257301">
                  <a:moveTo>
                    <a:pt y="266700" x="5"/>
                  </a:moveTo>
                  <a:cubicBezTo>
                    <a:pt y="1257301" x="8115305"/>
                    <a:pt y="0" x="7620009"/>
                    <a:pt y="186267" x="9144009"/>
                  </a:cubicBezTo>
                  <a:cubicBezTo>
                    <a:pt y="441678" x="9144008"/>
                    <a:pt y="818763" x="9143998"/>
                    <a:pt y="1074174" x="9143997"/>
                  </a:cubicBezTo>
                  <a:lnTo>
                    <a:pt y="1086874" x="0"/>
                  </a:lnTo>
                  <a:cubicBezTo>
                    <a:pt y="854041" x="0"/>
                    <a:pt y="499533" x="5"/>
                    <a:pt y="266700" x="5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y="1908578" x="3018543"/>
              <a:ext cy="9150266" cx="3100650"/>
            </a:xfrm>
            <a:custGeom>
              <a:pathLst>
                <a:path w="8053639" extrusionOk="0" h="6879900">
                  <a:moveTo>
                    <a:pt y="16025" x="4696126"/>
                  </a:moveTo>
                  <a:lnTo>
                    <a:pt y="0" x="2920537"/>
                  </a:lnTo>
                  <a:cubicBezTo>
                    <a:pt y="2293300" x="2927053"/>
                    <a:pt y="4586600" x="2933568"/>
                    <a:pt y="6879900" x="2940084"/>
                  </a:cubicBezTo>
                  <a:lnTo>
                    <a:pt y="6861462" x="4085318"/>
                  </a:lnTo>
                  <a:cubicBezTo>
                    <a:pt y="4651267" x="8053639"/>
                    <a:pt y="3113439" x="0"/>
                    <a:pt y="16025" x="4696126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%" r="100%"/>
              </a:path>
              <a:tileRect b="-100%" l="-100%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y="5740400" x="-7"/>
              <a:ext cy="1574769" cx="9144010"/>
            </a:xfrm>
            <a:custGeom>
              <a:pathLst>
                <a:path w="9144011" extrusionOk="0" h="1257301">
                  <a:moveTo>
                    <a:pt y="266700" x="7"/>
                  </a:moveTo>
                  <a:cubicBezTo>
                    <a:pt y="1257301" x="8115307"/>
                    <a:pt y="0" x="7620011"/>
                    <a:pt y="186267" x="9144011"/>
                  </a:cubicBezTo>
                  <a:lnTo>
                    <a:pt y="921775" x="9144011"/>
                  </a:lnTo>
                  <a:lnTo>
                    <a:pt y="931914" x="0"/>
                  </a:lnTo>
                  <a:cubicBezTo>
                    <a:pt y="699081" x="0"/>
                    <a:pt y="499533" x="7"/>
                    <a:pt y="266700" x="7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8" name="Shape 38"/>
          <p:cNvSpPr txBox="1"/>
          <p:nvPr>
            <p:ph idx="1" type="body"/>
          </p:nvPr>
        </p:nvSpPr>
        <p:spPr>
          <a:xfrm>
            <a:off y="4025503" x="1792288"/>
            <a:ext cy="603599" cx="5486399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9540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y="1242060" x="1082040"/>
            <a:ext cy="1102500" cx="7050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Outside Safety</a:t>
            </a:r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y="2423159" x="1082040"/>
            <a:ext cy="694199" cx="703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 Adrianna Spring &amp; Kennedy Allen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y="8729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>
              <a:spcBef>
                <a:spcPts val="0"/>
              </a:spcBef>
              <a:buNone/>
            </a:pPr>
            <a:r>
              <a:rPr sz="2000" lang="en">
                <a:solidFill>
                  <a:srgbClr val="FFFFFF"/>
                </a:solidFill>
              </a:rPr>
              <a:t>Signs &amp; Symptoms</a:t>
            </a:r>
          </a:p>
          <a:p>
            <a:pPr rtl="0" lvl="0" indent="-317500" marL="457200">
              <a:spcBef>
                <a:spcPts val="0"/>
              </a:spcBef>
              <a:buClr>
                <a:srgbClr val="351C75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351C75"/>
                </a:solidFill>
              </a:rPr>
              <a:t>Shivering </a:t>
            </a:r>
          </a:p>
          <a:p>
            <a:pPr rtl="0" lvl="0" indent="-317500" marL="457200">
              <a:spcBef>
                <a:spcPts val="0"/>
              </a:spcBef>
              <a:buClr>
                <a:srgbClr val="351C75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351C75"/>
                </a:solidFill>
              </a:rPr>
              <a:t>Slurred speech or mumbling</a:t>
            </a:r>
          </a:p>
          <a:p>
            <a:pPr rtl="0" lvl="0" indent="-317500" marL="457200">
              <a:spcBef>
                <a:spcPts val="0"/>
              </a:spcBef>
              <a:buClr>
                <a:srgbClr val="351C75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351C75"/>
                </a:solidFill>
              </a:rPr>
              <a:t>Low energy or drowsiness </a:t>
            </a:r>
          </a:p>
          <a:p>
            <a:pPr rtl="0">
              <a:spcBef>
                <a:spcPts val="0"/>
              </a:spcBef>
              <a:buNone/>
            </a:pPr>
            <a:r>
              <a:rPr sz="2000" lang="en">
                <a:solidFill>
                  <a:srgbClr val="F3F3F3"/>
                </a:solidFill>
              </a:rPr>
              <a:t>Treatment 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Remove wet clothing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Place warm objects next to the head, neck, chest, and groin to increase body temperature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Take them to get medical attention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>
                <a:solidFill>
                  <a:srgbClr val="FFFFFF"/>
                </a:solidFill>
              </a:rPr>
              <a:t>Prevention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Wear proper clothing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Stay hydrated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Be familiar with signs of hypothermia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y="74953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Hypothermia 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81025" x="5274050"/>
            <a:ext cy="2061824" cx="275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F3F3F3"/>
                </a:solidFill>
              </a:rPr>
              <a:t>A few Signs &amp; Symptoms</a:t>
            </a: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1800" lang="en"/>
              <a:t>numbness</a:t>
            </a: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1800" lang="en"/>
              <a:t>red, white, bluish-white, or grayish-yellow skin</a:t>
            </a: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1800" lang="en"/>
              <a:t>hard or waxy-looking skin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FFFFFF"/>
                </a:solidFill>
              </a:rPr>
              <a:t>Treatment </a:t>
            </a:r>
          </a:p>
          <a:p>
            <a:pPr rtl="0" lvl="0" indent="-3429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387E"/>
                </a:solidFill>
              </a:rPr>
              <a:t>get out of cold and get out of wet clothes as soon as possible then immerse the affected area in WARM water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FFFFFF"/>
                </a:solidFill>
              </a:rPr>
              <a:t>Prevention</a:t>
            </a:r>
          </a:p>
          <a:p>
            <a:pPr rtl="0" lvl="0" indent="-3429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387E"/>
                </a:solidFill>
              </a:rPr>
              <a:t>Don’t drink alcohol before or during cold weather exposure</a:t>
            </a:r>
          </a:p>
          <a:p>
            <a:pPr rtl="0" lvl="0" indent="-3429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387E"/>
                </a:solidFill>
              </a:rPr>
              <a:t>Don’t smoke, it constricts blood vessels and increases the risk for frostbite.</a:t>
            </a:r>
          </a:p>
          <a:p>
            <a:pPr rtl="0" lvl="0" indent="-3429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387E"/>
                </a:solidFill>
              </a:rPr>
              <a:t>Wear several layers of clothes</a:t>
            </a:r>
          </a:p>
        </p:txBody>
      </p:sp>
      <p:sp>
        <p:nvSpPr>
          <p:cNvPr id="55" name="Shape 55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Frost Bite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47925" x="5895138"/>
            <a:ext cy="2353925" cx="31724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y="993750" x="457200"/>
            <a:ext cy="41496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000" lang="en">
                <a:solidFill>
                  <a:srgbClr val="FFFFFF"/>
                </a:solidFill>
              </a:rPr>
              <a:t>Signs &amp; Symptoms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throbbing headache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dizziness and lightheadedness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red, hot, and dry skin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>
                <a:solidFill>
                  <a:srgbClr val="FFFFFF"/>
                </a:solidFill>
              </a:rPr>
              <a:t>Treatment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lower the person's body temperature (get them out of the heat)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rehydrate (give cool, non alcoholic and non caffeinated beverages as long</a:t>
            </a:r>
            <a:r>
              <a:rPr sz="1800" lang="en">
                <a:solidFill>
                  <a:srgbClr val="00387E"/>
                </a:solidFill>
              </a:rPr>
              <a:t> </a:t>
            </a:r>
            <a:r>
              <a:rPr sz="1400" lang="en">
                <a:solidFill>
                  <a:srgbClr val="00387E"/>
                </a:solidFill>
              </a:rPr>
              <a:t>as the person is alert)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rest (avoid physical activity for the rest of the day)</a:t>
            </a:r>
          </a:p>
          <a:p>
            <a:pPr rtl="0">
              <a:spcBef>
                <a:spcPts val="0"/>
              </a:spcBef>
              <a:buNone/>
            </a:pPr>
            <a:r>
              <a:rPr sz="1400" lang="en">
                <a:solidFill>
                  <a:srgbClr val="00387E"/>
                </a:solidFill>
              </a:rPr>
              <a:t>see a health care provider (only if symptoms gets worse or last more than an hour</a:t>
            </a:r>
          </a:p>
          <a:p>
            <a:pPr rtl="0">
              <a:spcBef>
                <a:spcPts val="0"/>
              </a:spcBef>
              <a:buNone/>
            </a:pPr>
            <a:r>
              <a:rPr sz="2000" lang="en">
                <a:solidFill>
                  <a:srgbClr val="FFFFFF"/>
                </a:solidFill>
              </a:rPr>
              <a:t>Prevention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wear loose fitting, lightweight clothes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protect your skin against sunburn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drink plenty of fluids</a:t>
            </a:r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y="967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Heat Stroke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74724" x="6355175"/>
            <a:ext cy="2406828" cx="233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Heat Exhaustion 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091367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000" lang="en">
                <a:solidFill>
                  <a:srgbClr val="FFFFFF"/>
                </a:solidFill>
              </a:rPr>
              <a:t>Signs &amp; Symptoms</a:t>
            </a:r>
          </a:p>
          <a:p>
            <a:pPr rtl="0" lvl="0" indent="-33655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700" lang="en">
                <a:solidFill>
                  <a:srgbClr val="00387E"/>
                </a:solidFill>
              </a:rPr>
              <a:t>Confusion</a:t>
            </a:r>
          </a:p>
          <a:p>
            <a:pPr rtl="0" lvl="0" indent="-33655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700" lang="en">
                <a:solidFill>
                  <a:srgbClr val="00387E"/>
                </a:solidFill>
              </a:rPr>
              <a:t>Dark urine </a:t>
            </a:r>
          </a:p>
          <a:p>
            <a:pPr rtl="0" lvl="0" indent="-33655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700" lang="en">
                <a:solidFill>
                  <a:srgbClr val="00387E"/>
                </a:solidFill>
              </a:rPr>
              <a:t>Fainting </a:t>
            </a:r>
          </a:p>
          <a:p>
            <a:pPr rtl="0">
              <a:spcBef>
                <a:spcPts val="0"/>
              </a:spcBef>
              <a:buNone/>
            </a:pPr>
            <a:r>
              <a:rPr sz="2000" lang="en">
                <a:solidFill>
                  <a:srgbClr val="FFFFFF"/>
                </a:solidFill>
              </a:rPr>
              <a:t>Treatment </a:t>
            </a:r>
          </a:p>
          <a:p>
            <a:pPr rtl="0" lvl="0" indent="-33655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700" lang="en">
                <a:solidFill>
                  <a:srgbClr val="00387E"/>
                </a:solidFill>
              </a:rPr>
              <a:t>Take cool showers</a:t>
            </a:r>
          </a:p>
          <a:p>
            <a:pPr rtl="0" lvl="0" indent="-33655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700" lang="en">
                <a:solidFill>
                  <a:srgbClr val="00387E"/>
                </a:solidFill>
              </a:rPr>
              <a:t>Drink non-caffeinated and alcoholic fluids</a:t>
            </a:r>
          </a:p>
          <a:p>
            <a:pPr rtl="0" lvl="0" indent="-33655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700" lang="en">
                <a:solidFill>
                  <a:srgbClr val="00387E"/>
                </a:solidFill>
              </a:rPr>
              <a:t>Remove tight clothing</a:t>
            </a:r>
          </a:p>
          <a:p>
            <a:pPr rtl="0" lvl="0" indent="-33655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700" lang="en">
                <a:solidFill>
                  <a:srgbClr val="00387E"/>
                </a:solidFill>
              </a:rPr>
              <a:t>Apply other cool objects such as fans or ice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>
                <a:solidFill>
                  <a:srgbClr val="FFFFFF"/>
                </a:solidFill>
              </a:rPr>
              <a:t>Prevention</a:t>
            </a:r>
          </a:p>
          <a:p>
            <a:pPr rtl="0" lvl="0" indent="-33655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700" lang="en">
                <a:solidFill>
                  <a:srgbClr val="00387E"/>
                </a:solidFill>
              </a:rPr>
              <a:t>Stay hydrated </a:t>
            </a:r>
          </a:p>
          <a:p>
            <a:pPr rtl="0" lvl="0" indent="-33655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700" lang="en">
                <a:solidFill>
                  <a:srgbClr val="00387E"/>
                </a:solidFill>
              </a:rPr>
              <a:t>Avoid hot spots</a:t>
            </a:r>
          </a:p>
          <a:p>
            <a:pPr rtl="0" lvl="0" indent="-33655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700" lang="en">
                <a:solidFill>
                  <a:srgbClr val="00387E"/>
                </a:solidFill>
              </a:rPr>
              <a:t>Wear loose fitting clothes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94850" x="5317725"/>
            <a:ext cy="3838824" cx="3658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000" lang="en">
                <a:solidFill>
                  <a:srgbClr val="FFFFFF"/>
                </a:solidFill>
              </a:rPr>
              <a:t>Signs &amp; Symptoms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skin redness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swelling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pain and tingling</a:t>
            </a:r>
          </a:p>
          <a:p>
            <a:pPr rtl="0">
              <a:spcBef>
                <a:spcPts val="0"/>
              </a:spcBef>
              <a:buNone/>
            </a:pPr>
            <a:r>
              <a:rPr sz="2000" lang="en">
                <a:solidFill>
                  <a:srgbClr val="FFFFFF"/>
                </a:solidFill>
              </a:rPr>
              <a:t>Treatment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get out of the sun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use aloe gel or moisturizer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drink extra fluids for a few days</a:t>
            </a:r>
          </a:p>
          <a:p>
            <a:pPr rtl="0">
              <a:spcBef>
                <a:spcPts val="0"/>
              </a:spcBef>
              <a:buNone/>
            </a:pPr>
            <a:r>
              <a:rPr sz="2000" lang="en">
                <a:solidFill>
                  <a:srgbClr val="FFFFFF"/>
                </a:solidFill>
              </a:rPr>
              <a:t>Prevention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wear sunscreen (spf at least 30)</a:t>
            </a:r>
          </a:p>
          <a:p>
            <a:pPr rtl="0"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limit your sun exposure between 10 am and 2 pm</a:t>
            </a:r>
          </a:p>
          <a:p>
            <a:pPr lvl="0" indent="-317500" marL="457200">
              <a:spcBef>
                <a:spcPts val="0"/>
              </a:spcBef>
              <a:buClr>
                <a:srgbClr val="00387E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00387E"/>
                </a:solidFill>
              </a:rPr>
              <a:t>wear a hat, sunglasses, and protective clothing</a:t>
            </a:r>
          </a:p>
        </p:txBody>
      </p:sp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Sun Poisoning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091375" x="6049400"/>
            <a:ext cy="1977224" cx="2326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05975" x="4299025"/>
            <a:ext cy="2885400" cx="432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